
<file path=[Content_Types].xml><?xml version="1.0" encoding="utf-8"?>
<Types xmlns="http://schemas.openxmlformats.org/package/2006/content-types"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s/slide32.xml" ContentType="application/vnd.openxmlformats-officedocument.presentationml.slide+xml"/>
  <Override PartName="/ppt/slides/slide7.xml" ContentType="application/vnd.openxmlformats-officedocument.presentationml.slide+xml"/>
  <Override PartName="/ppt/theme/theme1.xml" ContentType="application/vnd.openxmlformats-officedocument.them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5.xml" ContentType="application/vnd.openxmlformats-officedocument.presentationml.slideLayout+xml"/>
  <Override PartName="/ppt/slides/slide29.xml" ContentType="application/vnd.openxmlformats-officedocument.presentationml.slide+xml"/>
  <Override PartName="/ppt/slides/slide20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361A95-E0FC-1392-F79F-1EC4161F72FC}">
  <a:tblStyle styleId="{0F361A95-E0FC-1392-F79F-1EC4161F72FC}" styleName="Medium Style 3 - Accent 3">
    <a:wholeTbl>
      <a:tcTxStyle>
        <a:fontRef idx="minor"/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38100">
              <a:solidFill>
                <a:schemeClr val="dk1"/>
              </a:solidFill>
            </a:ln>
          </a:top>
          <a:bottom>
            <a:ln w="38100">
              <a:solidFill>
                <a:schemeClr val="dk1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  <a:fill>
          <a:solidFill>
            <a:schemeClr val="accent3">
              <a:tint val="2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 /><Relationship Id="rId37" Type="http://schemas.openxmlformats.org/officeDocument/2006/relationships/tableStyles" Target="tableStyles.xml" /><Relationship Id="rId3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3999" y="1122363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3999" y="3602037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899" y="365124"/>
            <a:ext cx="2628900" cy="5811837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198" y="365124"/>
            <a:ext cx="7734299" cy="5811837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7" y="3651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7" y="1681162"/>
            <a:ext cx="5157785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7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7" y="987424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7" y="987424"/>
            <a:ext cx="6172200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198" y="3651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198" y="18256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198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598" y="6356349"/>
            <a:ext cx="4114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korpus.cz/kontext/query?corpname=ortofon_v2" TargetMode="External"/><Relationship Id="rId3" Type="http://schemas.openxmlformats.org/officeDocument/2006/relationships/image" Target="../media/image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ontreal-forced-aligner.readthedocs.io" TargetMode="External"/><Relationship Id="rId3" Type="http://schemas.openxmlformats.org/officeDocument/2006/relationships/image" Target="../media/image12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arin.phonetik.uni-muenchen.de/BASWebServices" TargetMode="External"/><Relationship Id="rId3" Type="http://schemas.openxmlformats.org/officeDocument/2006/relationships/image" Target="../media/image13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owa.clarin-pl.eu" TargetMode="External"/><Relationship Id="rId3" Type="http://schemas.openxmlformats.org/officeDocument/2006/relationships/image" Target="../media/image14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on.hum.uva.nl/praat" TargetMode="External"/><Relationship Id="rId3" Type="http://schemas.openxmlformats.org/officeDocument/2006/relationships/image" Target="../media/image15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tes.google.com/site/prosogram" TargetMode="External"/><Relationship Id="rId3" Type="http://schemas.openxmlformats.org/officeDocument/2006/relationships/image" Target="../media/image16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ujc.dialogy.cz" TargetMode="External"/><Relationship Id="rId3" Type="http://schemas.openxmlformats.org/officeDocument/2006/relationships/image" Target="../media/image18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pelcra.clarin-pl.eu/spokes2-web" TargetMode="External"/><Relationship Id="rId3" Type="http://schemas.openxmlformats.org/officeDocument/2006/relationships/image" Target="../media/image19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pelcra.clarin-pl.eu/spokes2-web" TargetMode="External"/><Relationship Id="rId3" Type="http://schemas.openxmlformats.org/officeDocument/2006/relationships/image" Target="../media/image20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pelcra.clarin-pl.eu/spokes2-web" TargetMode="External"/><Relationship Id="rId3" Type="http://schemas.openxmlformats.org/officeDocument/2006/relationships/image" Target="../media/image21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raat.org/" TargetMode="Externa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korpus.cz/doku.php/en:cnk:ortofon" TargetMode="External"/><Relationship Id="rId3" Type="http://schemas.openxmlformats.org/officeDocument/2006/relationships/image" Target="../media/image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korpus.cz/doku.php/en:cnk:orator" TargetMode="External"/><Relationship Id="rId3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tes.google.com/site/prosogram" TargetMode="External"/><Relationship Id="rId3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korpus.cz/kontext/query?corpname=ortofon_v2" TargetMode="External"/><Relationship Id="rId3" Type="http://schemas.openxmlformats.org/officeDocument/2006/relationships/image" Target="../media/image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838198" y="1122363"/>
            <a:ext cx="10842416" cy="2387598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compatLnSpc="0">
            <a:normAutofit fontScale="95000" lnSpcReduction="1000"/>
          </a:bodyPr>
          <a:lstStyle/>
          <a:p>
            <a:pPr>
              <a:defRPr/>
            </a:pPr>
            <a:r>
              <a:rPr lang="en-US"/>
              <a:t>Prosody in spontaneous speech:</a:t>
            </a:r>
            <a:br>
              <a:rPr lang="en-US"/>
            </a:br>
            <a:r>
              <a:rPr lang="en-US"/>
              <a:t>Automated approaches</a:t>
            </a:r>
            <a:endParaRPr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David Lukeš</a:t>
            </a:r>
            <a:endParaRPr/>
          </a:p>
          <a:p>
            <a:pPr>
              <a:defRPr/>
            </a:pPr>
            <a:r>
              <a:rPr lang="en-US"/>
              <a:t>Czech Language Institute, Czech Academy of Sciences</a:t>
            </a:r>
            <a:endParaRPr/>
          </a:p>
          <a:p>
            <a:pPr>
              <a:defRPr/>
            </a:pPr>
            <a:r>
              <a:rPr lang="en-US"/>
              <a:t>3rd International Conference on Sociolinguistics</a:t>
            </a:r>
            <a:endParaRPr/>
          </a:p>
        </p:txBody>
      </p:sp>
      <p:sp>
        <p:nvSpPr>
          <p:cNvPr id="483703523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B0470D8-434A-0A97-34D3-9FAEDCC52EE1}" type="slidenum">
              <a:rPr lang="en-US"/>
              <a:t/>
            </a:fld>
            <a:endParaRPr lang="en-US"/>
          </a:p>
        </p:txBody>
      </p:sp>
      <p:sp>
        <p:nvSpPr>
          <p:cNvPr id="109336258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85E3614-782A-5F88-9DFA-EE3487D0C64F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2677840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Why so dull?</a:t>
            </a:r>
            <a:endParaRPr/>
          </a:p>
        </p:txBody>
      </p:sp>
      <p:sp>
        <p:nvSpPr>
          <p:cNvPr id="1044411030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As evidenced e.g. by comparison of pitch ranges in Czech, English, and Czech-accented English (</a:t>
            </a:r>
            <a:r>
              <a:rPr/>
              <a:t>Volín</a:t>
            </a:r>
            <a:r>
              <a:rPr/>
              <a:t> et al. 2015)</a:t>
            </a:r>
            <a:endParaRPr/>
          </a:p>
          <a:p>
            <a:pPr>
              <a:defRPr/>
            </a:pPr>
            <a:r>
              <a:rPr/>
              <a:t>Speech (sub-)communities can differ in the pitch profiles they favor (Dolson 1994)</a:t>
            </a:r>
            <a:endParaRPr/>
          </a:p>
          <a:p>
            <a:pPr>
              <a:defRPr/>
            </a:pPr>
            <a:r>
              <a:rPr/>
              <a:t>Fixed (vs. lexical) stress: No acoustic correlates (</a:t>
            </a:r>
            <a:r>
              <a:rPr/>
              <a:t>Skarnitzl</a:t>
            </a:r>
            <a:r>
              <a:rPr/>
              <a:t> 2018)</a:t>
            </a:r>
            <a:endParaRPr/>
          </a:p>
          <a:p>
            <a:pPr>
              <a:defRPr/>
            </a:pPr>
            <a:r>
              <a:rPr/>
              <a:t>Free (vs. fixed) word order and topic-focus articulation</a:t>
            </a:r>
            <a:endParaRPr/>
          </a:p>
          <a:p>
            <a:pPr lvl="1">
              <a:defRPr/>
            </a:pPr>
            <a:r>
              <a:rPr/>
              <a:t>Alice gave the apple to </a:t>
            </a:r>
            <a:r>
              <a:rPr i="1"/>
              <a:t>Bob</a:t>
            </a:r>
            <a:r>
              <a:rPr i="0"/>
              <a:t>.		Alice </a:t>
            </a:r>
            <a:r>
              <a:rPr i="0"/>
              <a:t>dala</a:t>
            </a:r>
            <a:r>
              <a:rPr i="0"/>
              <a:t> </a:t>
            </a:r>
            <a:r>
              <a:rPr i="0"/>
              <a:t>jablko</a:t>
            </a:r>
            <a:r>
              <a:rPr i="0"/>
              <a:t> </a:t>
            </a:r>
            <a:r>
              <a:rPr i="0"/>
              <a:t>Bobovi</a:t>
            </a:r>
            <a:r>
              <a:rPr i="0"/>
              <a:t>.</a:t>
            </a:r>
            <a:endParaRPr/>
          </a:p>
          <a:p>
            <a:pPr lvl="1">
              <a:defRPr/>
            </a:pPr>
            <a:r>
              <a:rPr i="0"/>
              <a:t>Alice gave </a:t>
            </a:r>
            <a:r>
              <a:rPr i="1"/>
              <a:t>the apple</a:t>
            </a:r>
            <a:r>
              <a:rPr i="0"/>
              <a:t> to Bob.		Alice </a:t>
            </a:r>
            <a:r>
              <a:rPr i="0"/>
              <a:t>dala</a:t>
            </a:r>
            <a:r>
              <a:rPr i="0"/>
              <a:t> </a:t>
            </a:r>
            <a:r>
              <a:rPr i="0"/>
              <a:t>Bobovi</a:t>
            </a:r>
            <a:r>
              <a:rPr i="0"/>
              <a:t> </a:t>
            </a:r>
            <a:r>
              <a:rPr i="0"/>
              <a:t>jablko</a:t>
            </a:r>
            <a:r>
              <a:rPr i="0"/>
              <a:t>.</a:t>
            </a:r>
            <a:endParaRPr/>
          </a:p>
          <a:p>
            <a:pPr lvl="1">
              <a:defRPr/>
            </a:pPr>
            <a:r>
              <a:rPr i="1"/>
              <a:t>Alice</a:t>
            </a:r>
            <a:r>
              <a:rPr i="0"/>
              <a:t> gave the apple to Bob.		</a:t>
            </a:r>
            <a:r>
              <a:rPr i="0"/>
              <a:t>Jablko</a:t>
            </a:r>
            <a:r>
              <a:rPr i="0"/>
              <a:t> </a:t>
            </a:r>
            <a:r>
              <a:rPr i="0"/>
              <a:t>dala</a:t>
            </a:r>
            <a:r>
              <a:rPr i="0"/>
              <a:t> </a:t>
            </a:r>
            <a:r>
              <a:rPr i="0"/>
              <a:t>Bobovi</a:t>
            </a:r>
            <a:r>
              <a:rPr i="0"/>
              <a:t> Alice.</a:t>
            </a:r>
            <a:endParaRPr/>
          </a:p>
        </p:txBody>
      </p:sp>
      <p:sp>
        <p:nvSpPr>
          <p:cNvPr id="868109862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413E212-6DD6-C773-06F2-5DB7C68F9409}" type="slidenum">
              <a:rPr lang="en-US"/>
              <a:t/>
            </a:fld>
            <a:endParaRPr lang="en-US"/>
          </a:p>
        </p:txBody>
      </p:sp>
      <p:sp>
        <p:nvSpPr>
          <p:cNvPr id="1624707871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F1D3A2F-8266-F4BA-29FD-F80917B59C70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1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1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1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1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1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1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1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927491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Data and cleanup</a:t>
            </a:r>
            <a:endParaRPr/>
          </a:p>
        </p:txBody>
      </p:sp>
      <p:sp>
        <p:nvSpPr>
          <p:cNvPr id="610363194" name=" 610363193" hidden="0"/>
          <p:cNvSpPr/>
          <p:nvPr isPhoto="0" userDrawn="0"/>
        </p:nvSpPr>
        <p:spPr bwMode="auto">
          <a:xfrm>
            <a:off x="7443822" y="4982527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06984271" name="Picture 106984270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475263" y="1690687"/>
            <a:ext cx="9496424" cy="4324349"/>
          </a:xfrm>
          <a:prstGeom prst="rect">
            <a:avLst/>
          </a:prstGeom>
        </p:spPr>
      </p:pic>
      <p:sp>
        <p:nvSpPr>
          <p:cNvPr id="232956014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C0DF2AD-E672-C976-2CD4-26CBC5058261}" type="slidenum">
              <a:rPr lang="en-US"/>
              <a:t/>
            </a:fld>
            <a:endParaRPr lang="en-US"/>
          </a:p>
        </p:txBody>
      </p:sp>
      <p:sp>
        <p:nvSpPr>
          <p:cNvPr id="469711750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6B12AF3-C26A-7762-6AB0-C90DC12EB565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8963489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Sanity check: Full data</a:t>
            </a:r>
            <a:endParaRPr/>
          </a:p>
        </p:txBody>
      </p:sp>
      <p:sp>
        <p:nvSpPr>
          <p:cNvPr id="988503376" name=" 988503375" hidden="0"/>
          <p:cNvSpPr/>
          <p:nvPr isPhoto="0" userDrawn="0"/>
        </p:nvSpPr>
        <p:spPr bwMode="auto">
          <a:xfrm>
            <a:off x="7443822" y="4982527"/>
            <a:ext cx="254916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2261756" name=" 22261755" hidden="0"/>
          <p:cNvSpPr/>
          <p:nvPr isPhoto="0" userDrawn="0"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094997878" name=" 2094997877" hidden="0"/>
          <p:cNvSpPr/>
          <p:nvPr isPhoto="0" userDrawn="0"/>
        </p:nvSpPr>
        <p:spPr bwMode="auto">
          <a:xfrm>
            <a:off x="8430424" y="4616731"/>
            <a:ext cx="23443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708973778" name="Picture 170897377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461865" y="1324891"/>
            <a:ext cx="7268305" cy="4781319"/>
          </a:xfrm>
          <a:prstGeom prst="rect">
            <a:avLst/>
          </a:prstGeom>
        </p:spPr>
      </p:pic>
      <p:sp>
        <p:nvSpPr>
          <p:cNvPr id="2061386510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3A2FD74-1DE4-C676-457C-C57C11134EC1}" type="slidenum">
              <a:rPr lang="en-US"/>
              <a:t/>
            </a:fld>
            <a:endParaRPr lang="en-US"/>
          </a:p>
        </p:txBody>
      </p:sp>
      <p:sp>
        <p:nvSpPr>
          <p:cNvPr id="1589716256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2C565975-EF4C-E267-E88F-4433B28BB403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423513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Sanity check: Dialogue only</a:t>
            </a:r>
            <a:endParaRPr/>
          </a:p>
        </p:txBody>
      </p:sp>
      <p:sp>
        <p:nvSpPr>
          <p:cNvPr id="61791887" name=" 61791886" hidden="0"/>
          <p:cNvSpPr/>
          <p:nvPr isPhoto="0" userDrawn="0"/>
        </p:nvSpPr>
        <p:spPr bwMode="auto">
          <a:xfrm>
            <a:off x="7443822" y="4982527"/>
            <a:ext cx="254916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865061582" name=" 1865061581" hidden="0"/>
          <p:cNvSpPr/>
          <p:nvPr isPhoto="0" userDrawn="0"/>
        </p:nvSpPr>
        <p:spPr bwMode="auto">
          <a:xfrm>
            <a:off x="5968559" y="3291840"/>
            <a:ext cx="254916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743365095" name="Picture 74336509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073079" y="1547811"/>
            <a:ext cx="7790959" cy="4386438"/>
          </a:xfrm>
          <a:prstGeom prst="rect">
            <a:avLst/>
          </a:prstGeom>
        </p:spPr>
      </p:pic>
      <p:sp>
        <p:nvSpPr>
          <p:cNvPr id="903675860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B886D15-4459-E2FC-BC25-2023F481CA1E}" type="slidenum">
              <a:rPr lang="en-US"/>
              <a:t/>
            </a:fld>
            <a:endParaRPr lang="en-US"/>
          </a:p>
        </p:txBody>
      </p:sp>
      <p:sp>
        <p:nvSpPr>
          <p:cNvPr id="241401239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145B926-A25E-A1D5-53C0-0AD02B12FD20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2037797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Linear model: Full dataset</a:t>
            </a:r>
            <a:endParaRPr/>
          </a:p>
        </p:txBody>
      </p:sp>
      <p:sp>
        <p:nvSpPr>
          <p:cNvPr id="955737113" name=" 955737112" hidden="0"/>
          <p:cNvSpPr/>
          <p:nvPr isPhoto="0" userDrawn="0"/>
        </p:nvSpPr>
        <p:spPr bwMode="auto">
          <a:xfrm>
            <a:off x="7121102" y="5931217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54151935" name="Picture 5415193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152542" y="2639377"/>
            <a:ext cx="9886950" cy="1304924"/>
          </a:xfrm>
          <a:prstGeom prst="rect">
            <a:avLst/>
          </a:prstGeom>
        </p:spPr>
      </p:pic>
      <p:sp>
        <p:nvSpPr>
          <p:cNvPr id="1152045299" name=" 1152045298" hidden="0"/>
          <p:cNvSpPr/>
          <p:nvPr isPhoto="0" userDrawn="0"/>
        </p:nvSpPr>
        <p:spPr bwMode="auto">
          <a:xfrm>
            <a:off x="1237411" y="4129940"/>
            <a:ext cx="9717212" cy="386911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sz="18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Ordinary least squares regression model of </a:t>
            </a:r>
            <a:r>
              <a:rPr sz="1800" b="0" i="1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pitch range ~ kind + gender</a:t>
            </a:r>
            <a:r>
              <a:rPr sz="18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in the full data set.</a:t>
            </a:r>
            <a:endParaRPr/>
          </a:p>
        </p:txBody>
      </p:sp>
      <p:sp>
        <p:nvSpPr>
          <p:cNvPr id="194751136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BBAC262-1B85-21B3-6FC5-8B617E4D9F3D}" type="slidenum">
              <a:rPr lang="en-US"/>
              <a:t/>
            </a:fld>
            <a:endParaRPr lang="en-US"/>
          </a:p>
        </p:txBody>
      </p:sp>
      <p:sp>
        <p:nvSpPr>
          <p:cNvPr id="95816919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0189381-8D56-454E-EFD3-870B1968753E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2441387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Linear model: Full dataset</a:t>
            </a:r>
            <a:endParaRPr/>
          </a:p>
        </p:txBody>
      </p:sp>
      <p:sp>
        <p:nvSpPr>
          <p:cNvPr id="362182274" name=" 362182273" hidden="0"/>
          <p:cNvSpPr/>
          <p:nvPr isPhoto="0" userDrawn="0"/>
        </p:nvSpPr>
        <p:spPr bwMode="auto">
          <a:xfrm>
            <a:off x="7121103" y="5931216"/>
            <a:ext cx="254916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178526767" name=" 1178526766" hidden="0"/>
          <p:cNvSpPr/>
          <p:nvPr isPhoto="0" userDrawn="0"/>
        </p:nvSpPr>
        <p:spPr bwMode="auto">
          <a:xfrm>
            <a:off x="9115211" y="5623056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graphicFrame>
        <p:nvGraphicFramePr>
          <p:cNvPr id="1216690168" name="Table 1216690167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2508816" y="1690687"/>
          <a:ext cx="7910022" cy="2635390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{0F361A95-E0FC-1392-F79F-1EC4161F72FC}</a:tableStyleId>
              </a:tblPr>
              <a:tblGrid>
                <a:gridCol w="1582004"/>
                <a:gridCol w="1582004"/>
                <a:gridCol w="1582004"/>
                <a:gridCol w="1582004"/>
                <a:gridCol w="1582004"/>
              </a:tblGrid>
              <a:tr h="1060505"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gender ↓ kind →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Czech dialogue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Czech monologue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38099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Czech read</a:t>
                      </a:r>
                      <a:endParaRPr/>
                    </a:p>
                  </a:txBody>
                  <a:tcPr>
                    <a:lnL w="38099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BrE read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796966"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female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5.21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4.59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38099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5.2</a:t>
                      </a:r>
                      <a:endParaRPr/>
                    </a:p>
                  </a:txBody>
                  <a:tcPr>
                    <a:lnL w="38099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7.1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796966"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male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4.76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5.07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38099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6.1</a:t>
                      </a:r>
                      <a:endParaRPr/>
                    </a:p>
                  </a:txBody>
                  <a:tcPr>
                    <a:lnL w="38099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8.1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20902906" name=" 720902905" hidden="0"/>
          <p:cNvSpPr/>
          <p:nvPr isPhoto="0" userDrawn="0"/>
        </p:nvSpPr>
        <p:spPr bwMode="auto">
          <a:xfrm>
            <a:off x="2452742" y="4683374"/>
            <a:ext cx="8022782" cy="11887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sz="18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Predicted pitch range values in ST for various combinations of the kind and gender factors. Where kind is Czech monologue or dialogue, this is based on data from this study; where kind is Czech read or BrE read, the data comes from </a:t>
            </a:r>
            <a:r>
              <a:rPr lang="en-US" sz="1800" b="0" i="1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Volín et al. (2015). </a:t>
            </a:r>
            <a:endParaRPr sz="18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43710684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34B71DC8-CAA6-A983-4B9B-23BE6040D0FF}" type="slidenum">
              <a:rPr lang="en-US"/>
              <a:t/>
            </a:fld>
            <a:endParaRPr lang="en-US"/>
          </a:p>
        </p:txBody>
      </p:sp>
      <p:sp>
        <p:nvSpPr>
          <p:cNvPr id="1043457958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42BA64B-CF20-5F4D-E783-7414A3849553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8607081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Linear model: Dialogues</a:t>
            </a:r>
            <a:endParaRPr/>
          </a:p>
        </p:txBody>
      </p:sp>
      <p:sp>
        <p:nvSpPr>
          <p:cNvPr id="800928395" name=" 800928394" hidden="0"/>
          <p:cNvSpPr/>
          <p:nvPr isPhoto="0" userDrawn="0"/>
        </p:nvSpPr>
        <p:spPr bwMode="auto">
          <a:xfrm>
            <a:off x="7121103" y="5931216"/>
            <a:ext cx="254916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940742619" name=" 1940742618" hidden="0"/>
          <p:cNvSpPr/>
          <p:nvPr isPhoto="0" userDrawn="0"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093516609" name="Picture 109351660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101410" y="1567814"/>
            <a:ext cx="7734299" cy="3448049"/>
          </a:xfrm>
          <a:prstGeom prst="rect">
            <a:avLst/>
          </a:prstGeom>
        </p:spPr>
      </p:pic>
      <p:sp>
        <p:nvSpPr>
          <p:cNvPr id="618982956" name=" 618982955" hidden="0"/>
          <p:cNvSpPr/>
          <p:nvPr isPhoto="0" userDrawn="0"/>
        </p:nvSpPr>
        <p:spPr bwMode="auto">
          <a:xfrm>
            <a:off x="2291577" y="5248868"/>
            <a:ext cx="7608988" cy="682347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sz="18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Mixed effects model of </a:t>
            </a:r>
            <a:r>
              <a:rPr sz="1800" b="0" i="1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pitch range ~ gender * age + reg_childhood</a:t>
            </a:r>
            <a:r>
              <a:rPr sz="18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in the dialogue subset of the data.</a:t>
            </a:r>
            <a:endParaRPr/>
          </a:p>
        </p:txBody>
      </p:sp>
      <p:sp>
        <p:nvSpPr>
          <p:cNvPr id="1674280599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426316DA-EC9E-C248-B7E5-9BAF11AC6CD3}" type="slidenum">
              <a:rPr lang="en-US"/>
              <a:t/>
            </a:fld>
            <a:endParaRPr lang="en-US"/>
          </a:p>
        </p:txBody>
      </p:sp>
      <p:sp>
        <p:nvSpPr>
          <p:cNvPr id="1511811800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D637676-BC97-F2C6-5C74-F0C6E19AB755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374487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Linear model: Dialogues</a:t>
            </a:r>
            <a:endParaRPr/>
          </a:p>
        </p:txBody>
      </p:sp>
      <p:sp>
        <p:nvSpPr>
          <p:cNvPr id="244997518" name=" 244997517" hidden="0"/>
          <p:cNvSpPr/>
          <p:nvPr isPhoto="0" userDrawn="0"/>
        </p:nvSpPr>
        <p:spPr bwMode="auto">
          <a:xfrm>
            <a:off x="7121103" y="5931216"/>
            <a:ext cx="254916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49110367" name=" 349110366" hidden="0"/>
          <p:cNvSpPr/>
          <p:nvPr isPhoto="0" userDrawn="0"/>
        </p:nvSpPr>
        <p:spPr bwMode="auto">
          <a:xfrm>
            <a:off x="5968559" y="3291840"/>
            <a:ext cx="254916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27922516" name=" 627922515" hidden="0"/>
          <p:cNvSpPr/>
          <p:nvPr isPhoto="0" userDrawn="0"/>
        </p:nvSpPr>
        <p:spPr bwMode="auto">
          <a:xfrm>
            <a:off x="3270706" y="2311220"/>
            <a:ext cx="16483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704238509" name=" 1704238508" hidden="0"/>
          <p:cNvSpPr/>
          <p:nvPr isPhoto="0" userDrawn="0"/>
        </p:nvSpPr>
        <p:spPr bwMode="auto">
          <a:xfrm>
            <a:off x="2090220" y="1207321"/>
            <a:ext cx="17024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374664232" name="Picture 37466423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090220" y="1573117"/>
            <a:ext cx="7293581" cy="4581865"/>
          </a:xfrm>
          <a:prstGeom prst="rect">
            <a:avLst/>
          </a:prstGeom>
        </p:spPr>
      </p:pic>
      <p:sp>
        <p:nvSpPr>
          <p:cNvPr id="26265882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5F2544C-5760-D1CE-EB2B-0354999279C9}" type="slidenum">
              <a:rPr lang="en-US"/>
              <a:t/>
            </a:fld>
            <a:endParaRPr lang="en-US"/>
          </a:p>
        </p:txBody>
      </p:sp>
      <p:sp>
        <p:nvSpPr>
          <p:cNvPr id="209276905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2DF09A36-95DC-EC06-9D6C-C7B2A9330BDE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441952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/>
              <a:t>Automatic prosody annotation	</a:t>
            </a:r>
            <a:endParaRPr/>
          </a:p>
        </p:txBody>
      </p:sp>
      <p:sp>
        <p:nvSpPr>
          <p:cNvPr id="400455664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Tools and approaches</a:t>
            </a:r>
            <a:endParaRPr/>
          </a:p>
        </p:txBody>
      </p:sp>
      <p:sp>
        <p:nvSpPr>
          <p:cNvPr id="492811705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D405310-A8DD-CEFC-0432-6A67FEBD71A3}" type="slidenum">
              <a:rPr lang="en-US"/>
              <a:t/>
            </a:fld>
            <a:endParaRPr lang="en-US"/>
          </a:p>
        </p:txBody>
      </p:sp>
      <p:sp>
        <p:nvSpPr>
          <p:cNvPr id="1732131121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38E64F7-48A6-9C91-8F0E-1F4CAA7DC0B5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7055706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/>
              <a:t>Using prosody for search</a:t>
            </a:r>
            <a:br>
              <a:rPr/>
            </a:br>
            <a:r>
              <a:rPr lang="en-US" sz="2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s://www.korpus.cz/kontext/query?corpname=ortofon_v2"/>
              </a:rPr>
              <a:t>https://www.korpus.cz/kontext/query?corpname=ortofon_v2</a:t>
            </a:r>
            <a:endParaRPr/>
          </a:p>
        </p:txBody>
      </p:sp>
      <p:sp>
        <p:nvSpPr>
          <p:cNvPr id="301257737" name=" 301257736" hidden="0"/>
          <p:cNvSpPr/>
          <p:nvPr isPhoto="0" userDrawn="0"/>
        </p:nvSpPr>
        <p:spPr bwMode="auto">
          <a:xfrm>
            <a:off x="4289738" y="1000778"/>
            <a:ext cx="113740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543452776" name="Picture 154345277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172833" y="1690687"/>
            <a:ext cx="5846477" cy="4896038"/>
          </a:xfrm>
          <a:prstGeom prst="rect">
            <a:avLst/>
          </a:prstGeom>
        </p:spPr>
      </p:pic>
      <p:sp>
        <p:nvSpPr>
          <p:cNvPr id="1238224770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34ED41AD-F96C-12D3-813E-9473C25879A3}" type="slidenum">
              <a:rPr lang="en-US"/>
              <a:t/>
            </a:fld>
            <a:endParaRPr lang="en-US"/>
          </a:p>
        </p:txBody>
      </p:sp>
      <p:sp>
        <p:nvSpPr>
          <p:cNvPr id="1981348790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C2E8146-2D4F-D136-1889-42B416B872CD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5419525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Overview</a:t>
            </a:r>
            <a:endParaRPr/>
          </a:p>
        </p:txBody>
      </p:sp>
      <p:sp>
        <p:nvSpPr>
          <p:cNvPr id="1344205419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Recent spoken Czech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corpora </a:t>
            </a:r>
            <a:r>
              <a:rPr/>
              <a:t>at the Czech National Corpus</a:t>
            </a:r>
            <a:endParaRPr/>
          </a:p>
          <a:p>
            <a:pPr>
              <a:defRPr/>
            </a:pPr>
            <a:r>
              <a:rPr/>
              <a:t>Case study: pitch range in spoken Czech</a:t>
            </a:r>
            <a:endParaRPr/>
          </a:p>
          <a:p>
            <a:pPr>
              <a:defRPr/>
            </a:pPr>
            <a:r>
              <a:rPr/>
              <a:t>Automatic prosody annotation: tools and approaches</a:t>
            </a:r>
            <a:endParaRPr/>
          </a:p>
        </p:txBody>
      </p:sp>
      <p:sp>
        <p:nvSpPr>
          <p:cNvPr id="46073042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F2FF145-1346-DD62-BB2E-60157D3DAC02}" type="slidenum">
              <a:rPr lang="en-US"/>
              <a:t/>
            </a:fld>
            <a:endParaRPr lang="en-US"/>
          </a:p>
        </p:txBody>
      </p:sp>
      <p:sp>
        <p:nvSpPr>
          <p:cNvPr id="148411301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D9D2C34-2CDF-F547-197B-3443655E670A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509600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/>
              <a:t>Reminder: Starting point</a:t>
            </a:r>
            <a:endParaRPr/>
          </a:p>
        </p:txBody>
      </p:sp>
      <p:pic>
        <p:nvPicPr>
          <p:cNvPr id="1010425100" name="Content Placeholder 2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1098397" y="1690687"/>
            <a:ext cx="9995203" cy="4509424"/>
          </a:xfrm>
          <a:prstGeom prst="rect">
            <a:avLst/>
          </a:prstGeom>
          <a:noFill/>
        </p:spPr>
      </p:pic>
      <p:sp>
        <p:nvSpPr>
          <p:cNvPr id="15510025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C4270D7-088E-FFAE-B8DB-B4DBA36FF225}" type="slidenum">
              <a:rPr lang="en-US"/>
              <a:t/>
            </a:fld>
            <a:endParaRPr lang="en-US"/>
          </a:p>
        </p:txBody>
      </p:sp>
      <p:sp>
        <p:nvSpPr>
          <p:cNvPr id="1124055649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C599654-BC23-322B-0ADE-B14FC11BC878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3571278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/>
              <a:t>Phone-level alignment with sound: MFA</a:t>
            </a:r>
            <a:br>
              <a:rPr/>
            </a:br>
            <a:r>
              <a:rPr lang="en-US" sz="24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s://montreal-forced-aligner.readthedocs.io"/>
              </a:rPr>
              <a:t>https://montreal-forced-aligner.readthedocs.io</a:t>
            </a:r>
            <a:endParaRPr/>
          </a:p>
        </p:txBody>
      </p:sp>
      <p:pic>
        <p:nvPicPr>
          <p:cNvPr id="1061319643" name="Picture 3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2693987" y="1690687"/>
            <a:ext cx="6804024" cy="4213224"/>
          </a:xfrm>
          <a:prstGeom prst="rect">
            <a:avLst/>
          </a:prstGeom>
          <a:noFill/>
        </p:spPr>
      </p:pic>
      <p:sp>
        <p:nvSpPr>
          <p:cNvPr id="1031953252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ABD6873-3706-CDB0-3337-0A95EAE88714}" type="slidenum">
              <a:rPr lang="en-US"/>
              <a:t/>
            </a:fld>
            <a:endParaRPr lang="en-US"/>
          </a:p>
        </p:txBody>
      </p:sp>
      <p:sp>
        <p:nvSpPr>
          <p:cNvPr id="1150399751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2F4924D-8F9F-C943-2729-DC916C4F3C28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0665983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/>
              <a:t>... or BAS Web Services</a:t>
            </a:r>
            <a:br>
              <a:rPr/>
            </a:br>
            <a:r>
              <a:rPr lang="en-US" sz="2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s://clarin.phonetik.uni-muenchen.de/BASWebServices"/>
              </a:rPr>
              <a:t>https://clarin.phonetik.uni-muenchen.de/BASWebServices</a:t>
            </a:r>
            <a:endParaRPr/>
          </a:p>
        </p:txBody>
      </p:sp>
      <p:pic>
        <p:nvPicPr>
          <p:cNvPr id="1440049190" name="Picture 2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2324098" y="1690687"/>
            <a:ext cx="6755640" cy="4381499"/>
          </a:xfrm>
          <a:prstGeom prst="rect">
            <a:avLst/>
          </a:prstGeom>
          <a:noFill/>
        </p:spPr>
      </p:pic>
      <p:sp>
        <p:nvSpPr>
          <p:cNvPr id="558735953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2C4B84A-A034-0AB6-89F5-9C2E97CA3F18}" type="slidenum">
              <a:rPr lang="en-US"/>
              <a:t/>
            </a:fld>
            <a:endParaRPr lang="en-US"/>
          </a:p>
        </p:txBody>
      </p:sp>
      <p:sp>
        <p:nvSpPr>
          <p:cNvPr id="710892100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0BDFC44-4043-C171-F691-B110075749C7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1703871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/>
              <a:t>... or CLARIN-PL mowa</a:t>
            </a:r>
            <a:br>
              <a:rPr lang="en-US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en-US" sz="2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s://mowa.clarin-pl.eu"/>
              </a:rPr>
              <a:t>https://mowa.clarin-pl.eu</a:t>
            </a:r>
            <a:endParaRPr/>
          </a:p>
        </p:txBody>
      </p:sp>
      <p:pic>
        <p:nvPicPr>
          <p:cNvPr id="1291802362" name="Picture 3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2869984" y="1690687"/>
            <a:ext cx="6832022" cy="4167980"/>
          </a:xfrm>
          <a:prstGeom prst="rect">
            <a:avLst/>
          </a:prstGeom>
          <a:noFill/>
        </p:spPr>
      </p:pic>
      <p:sp>
        <p:nvSpPr>
          <p:cNvPr id="201577766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BD500F8-20A8-2A10-992C-FE298735CCB0}" type="slidenum">
              <a:rPr lang="en-US"/>
              <a:t/>
            </a:fld>
            <a:endParaRPr lang="en-US"/>
          </a:p>
        </p:txBody>
      </p:sp>
      <p:sp>
        <p:nvSpPr>
          <p:cNvPr id="104006574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4DCFC2D-8637-B607-46F0-35B563AD436B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3047188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Intonation extraction: Praat</a:t>
            </a:r>
            <a:br>
              <a:rPr/>
            </a:br>
            <a:r>
              <a:rPr lang="en-US" sz="2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s://www.fon.hum.uva.nl/praat"/>
              </a:rPr>
              <a:t>https://www.fon.hum.uva.nl/praat</a:t>
            </a:r>
            <a:endParaRPr/>
          </a:p>
        </p:txBody>
      </p:sp>
      <p:pic>
        <p:nvPicPr>
          <p:cNvPr id="1975851179" name="Picture 2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1523999" y="1690687"/>
            <a:ext cx="9144000" cy="4222749"/>
          </a:xfrm>
          <a:prstGeom prst="rect">
            <a:avLst/>
          </a:prstGeom>
          <a:noFill/>
        </p:spPr>
      </p:pic>
      <p:sp>
        <p:nvSpPr>
          <p:cNvPr id="164409961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48B965B-38BF-8AA7-7EA1-761023EECC2F}" type="slidenum">
              <a:rPr lang="en-US"/>
              <a:t/>
            </a:fld>
            <a:endParaRPr lang="en-US"/>
          </a:p>
        </p:txBody>
      </p:sp>
      <p:sp>
        <p:nvSpPr>
          <p:cNvPr id="1505938569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0315157-0943-D566-F1BA-3270333420E8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432357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Intonation stylization: Prosogram</a:t>
            </a:r>
            <a:br>
              <a:rPr/>
            </a:br>
            <a:r>
              <a:rPr lang="en-US" sz="2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s://sites.google.com/site/prosogram"/>
              </a:rPr>
              <a:t>https://sites.google.com/site/prosogram</a:t>
            </a:r>
            <a:endParaRPr/>
          </a:p>
        </p:txBody>
      </p:sp>
      <p:pic>
        <p:nvPicPr>
          <p:cNvPr id="18339250" name="Picture 3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1523999" y="1690687"/>
            <a:ext cx="9144000" cy="3803649"/>
          </a:xfrm>
          <a:prstGeom prst="rect">
            <a:avLst/>
          </a:prstGeom>
          <a:noFill/>
        </p:spPr>
      </p:pic>
      <p:sp>
        <p:nvSpPr>
          <p:cNvPr id="2134955795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EE8974-179B-897B-02B7-DF23A416822A}" type="slidenum">
              <a:rPr lang="en-US"/>
              <a:t/>
            </a:fld>
            <a:endParaRPr lang="en-US"/>
          </a:p>
        </p:txBody>
      </p:sp>
      <p:sp>
        <p:nvSpPr>
          <p:cNvPr id="77456550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C536AD5-78E7-682E-9C42-6E5E91EC7326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3872865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End result</a:t>
            </a:r>
            <a:endParaRPr/>
          </a:p>
        </p:txBody>
      </p:sp>
      <p:pic>
        <p:nvPicPr>
          <p:cNvPr id="975371475" name="Picture 3" descr="Graphical user interface&#10;&#10;Description automatically generated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1570037" y="1916111"/>
            <a:ext cx="9051924" cy="2474911"/>
          </a:xfrm>
          <a:prstGeom prst="rect">
            <a:avLst/>
          </a:prstGeom>
          <a:noFill/>
        </p:spPr>
      </p:pic>
      <p:sp>
        <p:nvSpPr>
          <p:cNvPr id="1845396325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3A770F98-682C-ECA8-D153-DB9FF6873791}" type="slidenum">
              <a:rPr lang="en-US"/>
              <a:t/>
            </a:fld>
            <a:endParaRPr lang="en-US"/>
          </a:p>
        </p:txBody>
      </p:sp>
      <p:sp>
        <p:nvSpPr>
          <p:cNvPr id="1690160285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8554A8B-7AC1-63B7-9F25-15FE036C3B3E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0502790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The DIALOG corpus</a:t>
            </a:r>
            <a:br>
              <a:rPr/>
            </a:br>
            <a:r>
              <a:rPr sz="2600" u="sng">
                <a:hlinkClick r:id="rId2" tooltip="http://ujc.dialogy.cz"/>
              </a:rPr>
              <a:t>http://ujc.dialogy.cz</a:t>
            </a:r>
            <a:endParaRPr/>
          </a:p>
        </p:txBody>
      </p:sp>
      <p:pic>
        <p:nvPicPr>
          <p:cNvPr id="749266057" name="Picture 2" descr="Chart&#10;&#10;Description automatically generated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2095499" y="3068637"/>
            <a:ext cx="8001000" cy="2143125"/>
          </a:xfrm>
          <a:prstGeom prst="rect">
            <a:avLst/>
          </a:prstGeom>
          <a:noFill/>
        </p:spPr>
      </p:pic>
      <p:sp>
        <p:nvSpPr>
          <p:cNvPr id="288320751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83A5566-49F3-4DFA-FEC7-18231D3E45BD}" type="slidenum">
              <a:rPr lang="en-US"/>
              <a:t/>
            </a:fld>
            <a:endParaRPr lang="en-US"/>
          </a:p>
        </p:txBody>
      </p:sp>
      <p:sp>
        <p:nvSpPr>
          <p:cNvPr id="234527787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A7509AA-69D0-926F-20A8-EBFC437D680E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1324846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SpokesMIX</a:t>
            </a:r>
            <a:br>
              <a:rPr lang="en-US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en-US" sz="2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://pelcra.clarin-pl.eu/spokes2-web"/>
              </a:rPr>
              <a:t>http://pelcra.clarin-pl.eu/spokes2-web</a:t>
            </a:r>
            <a:endParaRPr/>
          </a:p>
        </p:txBody>
      </p:sp>
      <p:pic>
        <p:nvPicPr>
          <p:cNvPr id="1920487660" name="Picture 3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2470231" y="1690687"/>
            <a:ext cx="7251534" cy="4413800"/>
          </a:xfrm>
          <a:prstGeom prst="rect">
            <a:avLst/>
          </a:prstGeom>
          <a:noFill/>
        </p:spPr>
      </p:pic>
      <p:sp>
        <p:nvSpPr>
          <p:cNvPr id="1763598779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777A467-51B7-0C0C-0E3A-EC57BF6B1678}" type="slidenum">
              <a:rPr lang="en-US"/>
              <a:t/>
            </a:fld>
            <a:endParaRPr lang="en-US"/>
          </a:p>
        </p:txBody>
      </p:sp>
      <p:sp>
        <p:nvSpPr>
          <p:cNvPr id="989237229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0DF48E7-842E-10F4-284E-262BA079AB44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4755981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SpokesMIX</a:t>
            </a:r>
            <a:br>
              <a:rPr lang="en-US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en-US" sz="2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://pelcra.clarin-pl.eu/spokes2-web"/>
              </a:rPr>
              <a:t>http://pelcra.clarin-pl.eu/spokes2-web</a:t>
            </a:r>
            <a:endParaRPr/>
          </a:p>
        </p:txBody>
      </p:sp>
      <p:pic>
        <p:nvPicPr>
          <p:cNvPr id="594452002" name="Picture 2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3402025" y="1690687"/>
            <a:ext cx="5387948" cy="4468018"/>
          </a:xfrm>
          <a:prstGeom prst="rect">
            <a:avLst/>
          </a:prstGeom>
          <a:noFill/>
        </p:spPr>
      </p:pic>
      <p:sp>
        <p:nvSpPr>
          <p:cNvPr id="688500412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D95D08-A555-556C-EBDF-8654AF2CEFBA}" type="slidenum">
              <a:rPr lang="en-US"/>
              <a:t/>
            </a:fld>
            <a:endParaRPr lang="en-US"/>
          </a:p>
        </p:txBody>
      </p:sp>
      <p:sp>
        <p:nvSpPr>
          <p:cNvPr id="577295294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461805F-B984-0AB6-3A04-D92C340C1E25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077791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/>
              <a:t>Recent spoken Czech corpora</a:t>
            </a:r>
            <a:endParaRPr/>
          </a:p>
        </p:txBody>
      </p:sp>
      <p:sp>
        <p:nvSpPr>
          <p:cNvPr id="410076298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 sz="2400" b="0" i="0" u="none" strike="noStrike" cap="none" spc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At the Czech National Corpus</a:t>
            </a:r>
            <a:endParaRPr/>
          </a:p>
        </p:txBody>
      </p:sp>
      <p:sp>
        <p:nvSpPr>
          <p:cNvPr id="1320620632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8CD70558-0298-B9AD-4295-F30FFAB560AD}" type="slidenum">
              <a:rPr lang="en-US"/>
              <a:t/>
            </a:fld>
            <a:endParaRPr lang="en-US"/>
          </a:p>
        </p:txBody>
      </p:sp>
      <p:sp>
        <p:nvSpPr>
          <p:cNvPr id="1321373475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6AE1166-DB79-30EE-2678-30B588558FBE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4728335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SpokesMIX</a:t>
            </a:r>
            <a:br>
              <a:rPr lang="en-US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en-US" sz="2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://pelcra.clarin-pl.eu/spokes2-web"/>
              </a:rPr>
              <a:t>http://pelcra.clarin-pl.eu/spokes2-web</a:t>
            </a:r>
            <a:endParaRPr/>
          </a:p>
        </p:txBody>
      </p:sp>
      <p:pic>
        <p:nvPicPr>
          <p:cNvPr id="680161798" name="Picture 2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2679390" y="1690687"/>
            <a:ext cx="6833218" cy="4328998"/>
          </a:xfrm>
          <a:prstGeom prst="rect">
            <a:avLst/>
          </a:prstGeom>
          <a:noFill/>
        </p:spPr>
      </p:pic>
      <p:sp>
        <p:nvSpPr>
          <p:cNvPr id="1007864474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99C06E8-8D1C-8583-1A03-E3E54F23EE06}" type="slidenum">
              <a:rPr lang="en-US"/>
              <a:t/>
            </a:fld>
            <a:endParaRPr lang="en-US"/>
          </a:p>
        </p:txBody>
      </p:sp>
      <p:sp>
        <p:nvSpPr>
          <p:cNvPr id="69542598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7D71F64-A2AB-1A97-48B9-47DDFEB7DD78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404905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In summary</a:t>
            </a:r>
            <a:endParaRPr/>
          </a:p>
        </p:txBody>
      </p:sp>
      <p:sp>
        <p:nvSpPr>
          <p:cNvPr id="264923952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visualization</a:t>
            </a:r>
            <a:endParaRPr/>
          </a:p>
          <a:p>
            <a:pPr>
              <a:defRPr/>
            </a:pPr>
            <a:r>
              <a:rPr/>
              <a:t>word duration</a:t>
            </a:r>
            <a:endParaRPr/>
          </a:p>
          <a:p>
            <a:pPr>
              <a:defRPr/>
            </a:pPr>
            <a:r>
              <a:rPr/>
              <a:t>speech / articulation rate</a:t>
            </a:r>
            <a:endParaRPr/>
          </a:p>
          <a:p>
            <a:pPr>
              <a:defRPr/>
            </a:pPr>
            <a:r>
              <a:rPr/>
              <a:t>tonal transcript</a:t>
            </a:r>
            <a:endParaRPr/>
          </a:p>
          <a:p>
            <a:pPr>
              <a:defRPr/>
            </a:pPr>
            <a:r>
              <a:rPr/>
              <a:t>pitch range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absolute vs. relative indicators (quantiles)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123235987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B715A4E-3AD2-8531-81C1-F3008729EC94}" type="slidenum">
              <a:rPr lang="en-US"/>
              <a:t/>
            </a:fld>
            <a:endParaRPr lang="en-US"/>
          </a:p>
        </p:txBody>
      </p:sp>
      <p:sp>
        <p:nvSpPr>
          <p:cNvPr id="10003429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104318F-3AE3-0FD1-4887-FB97E5A727D9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560277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Literature</a:t>
            </a:r>
            <a:endParaRPr/>
          </a:p>
        </p:txBody>
      </p:sp>
      <p:sp>
        <p:nvSpPr>
          <p:cNvPr id="1059528324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Boersma, Paul &amp; David Weenink. 2022. </a:t>
            </a:r>
            <a:r>
              <a:rPr sz="12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Praat: doing phonetics by computer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1200" b="0" i="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2" tooltip="https://www.praat.org/"/>
              </a:rPr>
              <a:t>https://www.praat.org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Dolson, Mark. 1994. The Pitch of Speech as a Function of Linguistic Community. </a:t>
            </a:r>
            <a:r>
              <a:rPr sz="12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Music Perception: An Interdisciplinary Journal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University of California Press 11(3). 321–331.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Komrsková, Zuzana, Marie Kopřivová, David Lukeš, Petra Poukarová &amp; Hana Goláňová. 2017. New Spoken Corpora of Czech: ORTOFON and DIALEKT. </a:t>
            </a:r>
            <a:r>
              <a:rPr sz="12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Journal of Linguistics/Jazykovedný casopis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68(2). 219–228.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Kopřivová, Marie, Zuzana Laubeová &amp; David Lukeš. 2021. Designing a corpus of Czech monologues: ORATOR v2. </a:t>
            </a:r>
            <a:r>
              <a:rPr sz="12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Jazykovedný časopis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72(2).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McAuliffe, Michael, Michaela Socolof, Sarah Mihuc, Michael Wagner &amp; Morgan Sonderegger. 2017. Montreal Forced Aligner: Trainable Text-Speech Alignment Using Kaldi. In </a:t>
            </a:r>
            <a:r>
              <a:rPr sz="12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Interspeech 2017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498–502. ISCA.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Mertens, Piet. 2004. The Prosogram: Semi-Automatic Transcription of Prosody Based on a Tonal Perception Model. In </a:t>
            </a:r>
            <a:r>
              <a:rPr sz="12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Proceedings of Speech Prosody 2004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4. Nara, Japan.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Pęzik, Piotr. 2018. Increasing the Accessibility of Time-Aligned Speech Corpora with Spokes Mix. In </a:t>
            </a:r>
            <a:r>
              <a:rPr sz="12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Proceedings of LREC 2018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4297–4300. Miyazaki, Japan: ELRA.</a:t>
            </a:r>
            <a:endParaRPr sz="9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Skarnitzl, Radek. 2018. Fonetická realizace slovního přízvuku u delších slov v češtině. </a:t>
            </a:r>
            <a:r>
              <a:rPr sz="12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Slovo a slovesnost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79(3). 199–216.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Sloetjes, H. &amp; P. Wittenburg. 2008. Annotation by category—ELAN and ISO DCR. In </a:t>
            </a:r>
            <a:r>
              <a:rPr sz="12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Proceedings of the 6th International Conference on Language Resources and Evaluation (LREC 2008)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816–820.</a:t>
            </a: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en-US" sz="1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Volín, Jan, Kristýna Poesová &amp; Lenka Weingartová. 2015. Speech Melody Properties in English, Czech and Czech English: Reference and Interference. </a:t>
            </a:r>
            <a:r>
              <a:rPr lang="en-US" sz="1200" b="0" i="1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Research in Language</a:t>
            </a:r>
            <a:r>
              <a:rPr lang="en-US" sz="1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13(1). 107–123.</a:t>
            </a: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029268053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602CBDF-7F44-0D00-2DA7-D0F86FA427DE}" type="slidenum">
              <a:rPr lang="en-US"/>
              <a:t/>
            </a:fld>
            <a:endParaRPr lang="en-US"/>
          </a:p>
        </p:txBody>
      </p:sp>
      <p:sp>
        <p:nvSpPr>
          <p:cNvPr id="829034348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A89F31D-961B-464C-6B37-A7EBCEF2E225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4643513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Acknowledgements</a:t>
            </a:r>
            <a:endParaRPr/>
          </a:p>
        </p:txBody>
      </p:sp>
      <p:sp>
        <p:nvSpPr>
          <p:cNvPr id="621245237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This research was supported by grant nr. 19-21523S from the Grant agency of the Czech Republic (GA ČR): </a:t>
            </a:r>
            <a:r>
              <a:rPr lang="en-US" sz="2800" b="0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Podíl syntaktických, prozodických a neverbálních prostředků na sekvenčním utváření rozhovorů v češtině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/>
          </a:p>
          <a:p>
            <a:pPr>
              <a:defRPr/>
            </a:pPr>
            <a:r>
              <a:rPr/>
              <a:t>The corpus data used was collected under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the Czech National Corpus project (LM2018137) funded by the Ministry of Education, Youth and Sports of the Czech Republic within the framework of Large Research, Development and Innovation Infrastructures.</a:t>
            </a:r>
            <a:endParaRPr/>
          </a:p>
        </p:txBody>
      </p:sp>
      <p:sp>
        <p:nvSpPr>
          <p:cNvPr id="1724134133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1E46C41-14E8-0439-A3E6-83CEC3B55807}" type="slidenum">
              <a:rPr lang="en-US"/>
              <a:t/>
            </a:fld>
            <a:endParaRPr lang="en-US"/>
          </a:p>
        </p:txBody>
      </p:sp>
      <p:sp>
        <p:nvSpPr>
          <p:cNvPr id="1449010079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62A8C9C-D243-ECDF-72D6-0035EDDB0C9B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8773837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/>
              <a:t>ORTOFON corpus: “dialogues”</a:t>
            </a:r>
            <a:br>
              <a:rPr/>
            </a:br>
            <a:r>
              <a:rPr lang="en-US" sz="2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s://wiki.korpus.cz/doku.php/en:cnk:ortofon"/>
              </a:rPr>
              <a:t>https://wiki.korpus.cz/doku.php/en:cnk:ortofon</a:t>
            </a:r>
            <a:r>
              <a:rPr lang="en-US" sz="2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endParaRPr/>
          </a:p>
        </p:txBody>
      </p:sp>
      <p:pic>
        <p:nvPicPr>
          <p:cNvPr id="356710940" name="Content Placeholder 2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1098398" y="1690687"/>
            <a:ext cx="9995203" cy="4509425"/>
          </a:xfrm>
          <a:prstGeom prst="rect">
            <a:avLst/>
          </a:prstGeom>
          <a:noFill/>
        </p:spPr>
      </p:pic>
      <p:sp>
        <p:nvSpPr>
          <p:cNvPr id="123314773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1F3821A-EDA3-ABA5-F52A-159E976CD713}" type="slidenum">
              <a:rPr lang="en-US"/>
              <a:t/>
            </a:fld>
            <a:endParaRPr lang="en-US"/>
          </a:p>
        </p:txBody>
      </p:sp>
      <p:sp>
        <p:nvSpPr>
          <p:cNvPr id="1048826002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2AA74BE2-F958-A8D3-9E26-4629439EEB23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4945918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/>
              <a:t>ORATOR corpus: “monologues”</a:t>
            </a:r>
            <a:br>
              <a:rPr/>
            </a:br>
            <a:r>
              <a:rPr lang="en-US" sz="2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s://wiki.korpus.cz/doku.php/en:cnk:orator"/>
              </a:rPr>
              <a:t>https://wiki.korpus.cz/doku.php/en:cnk:orator</a:t>
            </a:r>
            <a:r>
              <a:rPr lang="en-US" sz="2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endParaRPr/>
          </a:p>
        </p:txBody>
      </p:sp>
      <p:pic>
        <p:nvPicPr>
          <p:cNvPr id="281771697" name="Picture 3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594012" y="1690687"/>
            <a:ext cx="11003974" cy="4466544"/>
          </a:xfrm>
          <a:prstGeom prst="rect">
            <a:avLst/>
          </a:prstGeom>
          <a:noFill/>
        </p:spPr>
      </p:pic>
      <p:sp>
        <p:nvSpPr>
          <p:cNvPr id="2057010095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E1660C-9225-D1AF-8DF7-2F6070F22C59}" type="slidenum">
              <a:rPr lang="en-US"/>
              <a:t/>
            </a:fld>
            <a:endParaRPr lang="en-US"/>
          </a:p>
        </p:txBody>
      </p:sp>
      <p:sp>
        <p:nvSpPr>
          <p:cNvPr id="195028578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ED82F7D-C5B7-9952-B7B6-4C8495815723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0524330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Prosogram of an ORATOR v2 sample</a:t>
            </a:r>
            <a:br>
              <a:rPr/>
            </a:br>
            <a:r>
              <a:rPr lang="en-US" sz="2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s://sites.google.com/site/prosogram"/>
              </a:rPr>
              <a:t>https://sites.google.com/site/prosogram</a:t>
            </a:r>
            <a:endParaRPr/>
          </a:p>
        </p:txBody>
      </p:sp>
      <p:sp>
        <p:nvSpPr>
          <p:cNvPr id="224191606" name=" 224191605" hidden="0"/>
          <p:cNvSpPr/>
          <p:nvPr isPhoto="0" userDrawn="0"/>
        </p:nvSpPr>
        <p:spPr bwMode="auto">
          <a:xfrm>
            <a:off x="548879" y="5280184"/>
            <a:ext cx="146874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649495632" name="Picture 64949563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25359" y="2490809"/>
            <a:ext cx="11541281" cy="3155170"/>
          </a:xfrm>
          <a:prstGeom prst="rect">
            <a:avLst/>
          </a:prstGeom>
        </p:spPr>
      </p:pic>
      <p:sp>
        <p:nvSpPr>
          <p:cNvPr id="3901834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00E0B64-CD69-5D7A-7AD4-581545EA2088}" type="slidenum">
              <a:rPr lang="en-US"/>
              <a:t/>
            </a:fld>
            <a:endParaRPr lang="en-US"/>
          </a:p>
        </p:txBody>
      </p:sp>
      <p:sp>
        <p:nvSpPr>
          <p:cNvPr id="526690729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A56C875-F909-DD70-784B-6E4CC51FBE39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1495373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Prosogram of an ORTOFON v2 sample</a:t>
            </a:r>
            <a:endParaRPr/>
          </a:p>
        </p:txBody>
      </p:sp>
      <p:sp>
        <p:nvSpPr>
          <p:cNvPr id="411825317" name=" 411825316" hidden="0"/>
          <p:cNvSpPr/>
          <p:nvPr isPhoto="0" userDrawn="0"/>
        </p:nvSpPr>
        <p:spPr bwMode="auto">
          <a:xfrm>
            <a:off x="548878" y="5280183"/>
            <a:ext cx="146874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41468993" name=" 1641468992" hidden="0"/>
          <p:cNvSpPr/>
          <p:nvPr isPhoto="0" userDrawn="0"/>
        </p:nvSpPr>
        <p:spPr bwMode="auto">
          <a:xfrm>
            <a:off x="2453579" y="1404198"/>
            <a:ext cx="18958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577678269" name="Picture 157767826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38198" y="1404198"/>
            <a:ext cx="10318223" cy="8313964"/>
          </a:xfrm>
          <a:prstGeom prst="rect">
            <a:avLst/>
          </a:prstGeom>
        </p:spPr>
      </p:pic>
      <p:sp>
        <p:nvSpPr>
          <p:cNvPr id="945992574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7E1BDB9-0059-BF30-59B2-FC69D06C2F92}" type="slidenum">
              <a:rPr lang="en-US"/>
              <a:t/>
            </a:fld>
            <a:endParaRPr lang="en-US"/>
          </a:p>
        </p:txBody>
      </p:sp>
      <p:sp>
        <p:nvSpPr>
          <p:cNvPr id="1103002598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5E6AFD1-574D-3198-F4CE-319D4F08F7B9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1692701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/>
              <a:t>Using prosody for search</a:t>
            </a:r>
            <a:br>
              <a:rPr/>
            </a:br>
            <a:r>
              <a:rPr lang="en-US" sz="26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s://www.korpus.cz/kontext/query?corpname=ortofon_v2"/>
              </a:rPr>
              <a:t>https://www.korpus.cz/kontext/query?corpname=ortofon_v2</a:t>
            </a:r>
            <a:endParaRPr/>
          </a:p>
        </p:txBody>
      </p:sp>
      <p:sp>
        <p:nvSpPr>
          <p:cNvPr id="1065318661" name=" 1065318660" hidden="0"/>
          <p:cNvSpPr/>
          <p:nvPr isPhoto="0" userDrawn="0"/>
        </p:nvSpPr>
        <p:spPr bwMode="auto">
          <a:xfrm>
            <a:off x="4289739" y="1000779"/>
            <a:ext cx="11374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340785310" name="Picture 340785309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172833" y="1690687"/>
            <a:ext cx="5846477" cy="4896039"/>
          </a:xfrm>
          <a:prstGeom prst="rect">
            <a:avLst/>
          </a:prstGeom>
        </p:spPr>
      </p:pic>
      <p:sp>
        <p:nvSpPr>
          <p:cNvPr id="1009782051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FA9F1DA5-ABFC-5AA0-67CE-50E86B740DDE}" type="slidenum">
              <a:rPr lang="en-US"/>
              <a:t/>
            </a:fld>
            <a:endParaRPr lang="en-US"/>
          </a:p>
        </p:txBody>
      </p:sp>
      <p:sp>
        <p:nvSpPr>
          <p:cNvPr id="1986396820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B7CCF1D-0845-DCA5-7D61-FF5525E205DC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249127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/>
              <a:t>Pitch range in spoken Czech</a:t>
            </a:r>
            <a:endParaRPr/>
          </a:p>
        </p:txBody>
      </p:sp>
      <p:sp>
        <p:nvSpPr>
          <p:cNvPr id="1122979492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 sz="2400" b="0" i="0" u="none" strike="noStrike" cap="none" spc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rPr>
              <a:t>A case study</a:t>
            </a:r>
            <a:endParaRPr/>
          </a:p>
        </p:txBody>
      </p:sp>
      <p:sp>
        <p:nvSpPr>
          <p:cNvPr id="2005249682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39467186-280A-2D9E-E569-FCE043E95E23}" type="slidenum">
              <a:rPr lang="en-US"/>
              <a:t/>
            </a:fld>
            <a:endParaRPr lang="en-US"/>
          </a:p>
        </p:txBody>
      </p:sp>
      <p:sp>
        <p:nvSpPr>
          <p:cNvPr id="206201682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1C944EE-3FB2-B3B4-6A41-A913DC2DEF36}" type="datetime">
              <a:rPr lang="en-US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ONLYOFFICE/7.1.1.69</Application>
  <DocSecurity>0</DocSecurity>
  <PresentationFormat>Widescreen</PresentationFormat>
  <Paragraphs>0</Paragraphs>
  <Slides>33</Slides>
  <Notes>33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Prosody in spontaneous speech: Automated approaches</dc:title>
  <dc:subject/>
  <dc:creator/>
  <cp:keywords/>
  <dc:description/>
  <dc:identifier/>
  <dc:language/>
  <cp:lastModifiedBy/>
  <cp:revision>8</cp:revision>
  <dcterms:created xsi:type="dcterms:W3CDTF">2012-12-03T06:56:55Z</dcterms:created>
  <dcterms:modified xsi:type="dcterms:W3CDTF">2022-08-24T13:52:27Z</dcterms:modified>
  <cp:category/>
  <cp:contentStatus/>
  <cp:version/>
</cp:coreProperties>
</file>